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7" r:id="rId5"/>
    <p:sldId id="258" r:id="rId6"/>
    <p:sldId id="279" r:id="rId7"/>
    <p:sldId id="287" r:id="rId8"/>
    <p:sldId id="288" r:id="rId9"/>
    <p:sldId id="289" r:id="rId10"/>
    <p:sldId id="290" r:id="rId11"/>
    <p:sldId id="284" r:id="rId12"/>
    <p:sldId id="291" r:id="rId13"/>
    <p:sldId id="292" r:id="rId14"/>
    <p:sldId id="285" r:id="rId15"/>
    <p:sldId id="286" r:id="rId16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x-non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848A66-2804-1D43-A59B-B144EF859DA1}" v="58" dt="2020-01-02T11:51:54.704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1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12" y="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56665662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9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x-non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x-non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  <a:br>
              <a:rPr lang="en-US" dirty="0"/>
            </a:br>
            <a:r>
              <a:rPr lang="x-none"/>
              <a:t>Insert - title </a:t>
            </a:r>
            <a:br>
              <a:rPr lang="en-US" dirty="0"/>
            </a:br>
            <a:r>
              <a:rPr lang="x-non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x-non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Todays learning, point number 1</a:t>
            </a:r>
          </a:p>
          <a:p>
            <a:pPr lvl="0" rtl="0"/>
            <a:r>
              <a:rPr lang="x-none"/>
              <a:t>Todays learning, point number 2</a:t>
            </a:r>
          </a:p>
          <a:p>
            <a:pPr lvl="0" rtl="0"/>
            <a:r>
              <a:rPr lang="x-none"/>
              <a:t>Todays learning, point number 3</a:t>
            </a:r>
          </a:p>
          <a:p>
            <a:pPr lvl="0" rtl="0"/>
            <a:r>
              <a:rPr lang="x-none"/>
              <a:t>Todays learning, point number 4</a:t>
            </a:r>
          </a:p>
          <a:p>
            <a:pPr lvl="0" rtl="0"/>
            <a:r>
              <a:rPr lang="x-non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encounteredu.com/multimedia/images/coral-highlights" TargetMode="Externa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9D9728DA-317A-C04B-A10F-88219B9F973F}"/>
              </a:ext>
            </a:extLst>
          </p:cNvPr>
          <p:cNvSpPr/>
          <p:nvPr/>
        </p:nvSpPr>
        <p:spPr>
          <a:xfrm>
            <a:off x="2709644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Lección 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x-none"/>
              <a:t>Los constructores</a:t>
            </a:r>
          </a:p>
          <a:p>
            <a:pPr rtl="0"/>
            <a:r>
              <a:rPr lang="x-none"/>
              <a:t>del arrecife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042137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x-none"/>
              <a:t>Océanos de coral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0"/>
            <a:ext cx="976996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x-none"/>
              <a:t>Ciencias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37">
            <a:extLst>
              <a:ext uri="{FF2B5EF4-FFF2-40B4-BE49-F238E27FC236}">
                <a16:creationId xmlns:a16="http://schemas.microsoft.com/office/drawing/2014/main" id="{007AFD11-9EA6-A648-A9EE-C5A4091138A8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dirty="0">
              <a:latin typeface="Century Gothic Bol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E07C83-CAF0-454B-871E-4D2181B2F09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A36A491-585D-164D-887B-14B8E2E014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77917" cy="6858000"/>
          </a:xfrm>
          <a:prstGeom prst="rect">
            <a:avLst/>
          </a:prstGeom>
        </p:spPr>
      </p:pic>
      <p:grpSp>
        <p:nvGrpSpPr>
          <p:cNvPr id="11" name="Group 212">
            <a:extLst>
              <a:ext uri="{FF2B5EF4-FFF2-40B4-BE49-F238E27FC236}">
                <a16:creationId xmlns:a16="http://schemas.microsoft.com/office/drawing/2014/main" id="{C7AB6DAB-55F2-3A43-8842-C3D16D5C8A79}"/>
              </a:ext>
            </a:extLst>
          </p:cNvPr>
          <p:cNvGrpSpPr/>
          <p:nvPr/>
        </p:nvGrpSpPr>
        <p:grpSpPr>
          <a:xfrm>
            <a:off x="428937" y="1179261"/>
            <a:ext cx="1776206" cy="1776207"/>
            <a:chOff x="775367" y="7687"/>
            <a:chExt cx="5039999" cy="5039997"/>
          </a:xfrm>
        </p:grpSpPr>
        <p:sp>
          <p:nvSpPr>
            <p:cNvPr id="12" name="Shape 210">
              <a:extLst>
                <a:ext uri="{FF2B5EF4-FFF2-40B4-BE49-F238E27FC236}">
                  <a16:creationId xmlns:a16="http://schemas.microsoft.com/office/drawing/2014/main" id="{8BAE1C83-80B1-4245-A578-D965B1D625FE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3" name="Shape 211" descr="Textfeld 23">
              <a:extLst>
                <a:ext uri="{FF2B5EF4-FFF2-40B4-BE49-F238E27FC236}">
                  <a16:creationId xmlns:a16="http://schemas.microsoft.com/office/drawing/2014/main" id="{71661D08-443D-D344-9CBD-8FEF322FFD40}"/>
                </a:ext>
              </a:extLst>
            </p:cNvPr>
            <p:cNvSpPr/>
            <p:nvPr/>
          </p:nvSpPr>
          <p:spPr>
            <a:xfrm>
              <a:off x="884944" y="62042"/>
              <a:ext cx="4639528" cy="486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x-none" sz="2000">
                  <a:solidFill>
                    <a:schemeClr val="bg2"/>
                  </a:solidFill>
                </a:rPr>
                <a:t>…o un </a:t>
              </a:r>
              <a:br>
                <a:rPr lang="en-US" sz="2000" dirty="0">
                  <a:solidFill>
                    <a:schemeClr val="bg2"/>
                  </a:solidFill>
                </a:rPr>
              </a:br>
              <a:r>
                <a:rPr lang="x-none" sz="2000">
                  <a:solidFill>
                    <a:schemeClr val="bg2"/>
                  </a:solidFill>
                </a:rPr>
                <a:t>mural.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2: Los constructores del arrecife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26244002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742185" y="1842750"/>
            <a:ext cx="3831189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28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Completa ahora </a:t>
            </a:r>
            <a:br>
              <a:rPr kumimoji="0" lang="en-GB" sz="28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x-none" sz="28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tu registro de buceo: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Describe lo que viste y cómo te sentiste en tu primera sesión de </a:t>
            </a:r>
            <a:r>
              <a:rPr lang="x-none" sz="2000" b="1">
                <a:solidFill>
                  <a:schemeClr val="bg2"/>
                </a:solidFill>
                <a:latin typeface="Century Gothic" panose="020B0502020202020204" pitchFamily="34" charset="0"/>
              </a:rPr>
              <a:t>buceo </a:t>
            </a:r>
            <a:r>
              <a:rPr lang="x-none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virtual.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¿Qué palabras</a:t>
            </a:r>
            <a:r>
              <a:rPr lang="x-none" sz="2000" b="1">
                <a:solidFill>
                  <a:schemeClr val="bg2"/>
                </a:solidFill>
                <a:latin typeface="Century Gothic" panose="020B0502020202020204" pitchFamily="34" charset="0"/>
              </a:rPr>
              <a:t> usarías para describir el hábitat de coral?</a:t>
            </a: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2: Los constructores del arrecife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92" y="1340631"/>
            <a:ext cx="3650195" cy="5069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912144" y="1471613"/>
            <a:ext cx="102394" cy="123825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2: Los constructores del arrecife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64F37E-189F-E941-B00C-251CDB295DFE}"/>
              </a:ext>
            </a:extLst>
          </p:cNvPr>
          <p:cNvSpPr txBox="1"/>
          <p:nvPr/>
        </p:nvSpPr>
        <p:spPr>
          <a:xfrm>
            <a:off x="449263" y="2222500"/>
            <a:ext cx="1332036" cy="15234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x-none" sz="1800" u="sng">
                <a:solidFill>
                  <a:schemeClr val="bg2"/>
                </a:solidFill>
                <a:latin typeface="Century Gothic Bold"/>
              </a:rPr>
              <a:t>Diapositiva</a:t>
            </a:r>
            <a:endParaRPr lang="x-none" sz="2000" u="sng">
              <a:solidFill>
                <a:schemeClr val="bg2"/>
              </a:solidFill>
              <a:latin typeface="Century Gothic Bold"/>
            </a:endParaRPr>
          </a:p>
          <a:p>
            <a:pPr defTabSz="457200" rtl="0">
              <a:lnSpc>
                <a:spcPct val="150000"/>
              </a:lnSpc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Diapositiva 6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Diapositiva 9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Diapositiva 10</a:t>
            </a:r>
            <a:endParaRPr lang="en-US" sz="1400" dirty="0">
              <a:solidFill>
                <a:schemeClr val="bg2"/>
              </a:solidFill>
              <a:latin typeface="Century Gothic Bold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34533F-CA18-FE46-BE81-BE5A248F4DAB}"/>
              </a:ext>
            </a:extLst>
          </p:cNvPr>
          <p:cNvSpPr txBox="1"/>
          <p:nvPr/>
        </p:nvSpPr>
        <p:spPr>
          <a:xfrm>
            <a:off x="1857840" y="2226154"/>
            <a:ext cx="2946772" cy="15234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u="sng">
                <a:solidFill>
                  <a:schemeClr val="bg2"/>
                </a:solidFill>
                <a:latin typeface="Century Gothic Bold"/>
              </a:rPr>
              <a:t>Imagen</a:t>
            </a:r>
            <a:endParaRPr lang="x-none" sz="2000" u="sng">
              <a:solidFill>
                <a:schemeClr val="bg2"/>
              </a:solidFill>
              <a:latin typeface="Century Gothic Bold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Imagen de satélite</a:t>
            </a:r>
          </a:p>
          <a:p>
            <a:pPr defTabSz="457200" rtl="0">
              <a:lnSpc>
                <a:spcPct val="150000"/>
              </a:lnSpc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Un arrecife en una caja</a:t>
            </a:r>
          </a:p>
          <a:p>
            <a:pPr defTabSz="457200" rtl="0">
              <a:lnSpc>
                <a:spcPct val="150000"/>
              </a:lnSpc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Un mural de un arrecife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425F66-0654-FC43-A7A7-870C4807D16E}"/>
              </a:ext>
            </a:extLst>
          </p:cNvPr>
          <p:cNvSpPr txBox="1"/>
          <p:nvPr/>
        </p:nvSpPr>
        <p:spPr>
          <a:xfrm>
            <a:off x="4418180" y="2222500"/>
            <a:ext cx="2946772" cy="15234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u="sng">
                <a:solidFill>
                  <a:schemeClr val="bg2"/>
                </a:solidFill>
                <a:latin typeface="Century Gothic Bold"/>
              </a:rPr>
              <a:t>De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Google/Landsat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Encounter Edu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Encounter Edu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4869450"/>
            <a:ext cx="53370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>
              <a:tabLst>
                <a:tab pos="2693988" algn="l"/>
              </a:tabLst>
            </a:pPr>
            <a:r>
              <a:rPr lang="x-non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El resto de imágenes y </a:t>
            </a:r>
            <a:r>
              <a:rPr lang="en-GB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	</a:t>
            </a:r>
            <a:r>
              <a:rPr lang="x-none" sz="1400" b="1">
                <a:solidFill>
                  <a:schemeClr val="bg2"/>
                </a:solidFill>
                <a:latin typeface="Century Gothic" panose="020B0502020202020204" pitchFamily="34" charset="0"/>
              </a:rPr>
              <a:t>XL Catlin Seaview Survey</a:t>
            </a:r>
            <a:endParaRPr lang="en-GB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x-non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fotografías </a:t>
            </a:r>
            <a:r>
              <a:rPr lang="x-none" sz="1400" b="1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endParaRPr lang="x-none" sz="1400" b="1" u="none" strike="noStrike" cap="none" spc="0" normalizeH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2: Los constructores del arrecife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x-none" sz="1800">
                <a:solidFill>
                  <a:schemeClr val="bg2"/>
                </a:solidFill>
              </a:rPr>
              <a:t>Describir cómo van creando el arrecife los diminutos animales coralinos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9" y="2797274"/>
            <a:ext cx="2278653" cy="1053385"/>
          </a:xfrm>
        </p:spPr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x-none" sz="1800">
                <a:solidFill>
                  <a:schemeClr val="bg2"/>
                </a:solidFill>
              </a:rPr>
              <a:t>Identificar distintos seres vivos cuyo hogar sea el hábitat coralino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rtlCol="0"/>
          <a:lstStyle/>
          <a:p>
            <a:pPr defTabSz="457200" rtl="0"/>
            <a:r>
              <a:rPr lang="x-none" sz="1800">
                <a:solidFill>
                  <a:schemeClr val="bg2"/>
                </a:solidFill>
              </a:rPr>
              <a:t>Reflexionar sobre la diversidad de vida en el arrecife de coral</a:t>
            </a:r>
            <a:endParaRPr lang="en-GB" sz="1800" dirty="0">
              <a:solidFill>
                <a:schemeClr val="bg2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x-none" sz="1800">
                <a:solidFill>
                  <a:schemeClr val="bg2"/>
                </a:solidFill>
              </a:rPr>
              <a:t>Producir una versión artística del hábitat coralino 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 sz="3400"/>
              <a:t>Objetivos de aprendizaje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79D3A8-1C7D-0441-A8C3-2217C96328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42" t="45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9" name="Group 212">
            <a:extLst>
              <a:ext uri="{FF2B5EF4-FFF2-40B4-BE49-F238E27FC236}">
                <a16:creationId xmlns:a16="http://schemas.microsoft.com/office/drawing/2014/main" id="{86E18285-0258-1E4E-8B3B-7EC3A1BECBF6}"/>
              </a:ext>
            </a:extLst>
          </p:cNvPr>
          <p:cNvGrpSpPr/>
          <p:nvPr/>
        </p:nvGrpSpPr>
        <p:grpSpPr>
          <a:xfrm>
            <a:off x="479920" y="3268459"/>
            <a:ext cx="2655840" cy="2716416"/>
            <a:chOff x="775367" y="7687"/>
            <a:chExt cx="5039999" cy="5154952"/>
          </a:xfrm>
        </p:grpSpPr>
        <p:sp>
          <p:nvSpPr>
            <p:cNvPr id="20" name="Shape 210">
              <a:extLst>
                <a:ext uri="{FF2B5EF4-FFF2-40B4-BE49-F238E27FC236}">
                  <a16:creationId xmlns:a16="http://schemas.microsoft.com/office/drawing/2014/main" id="{3660DE5A-74D6-7243-9176-1843379CDEE8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1" name="Shape 211" descr="Textfeld 23">
              <a:extLst>
                <a:ext uri="{FF2B5EF4-FFF2-40B4-BE49-F238E27FC236}">
                  <a16:creationId xmlns:a16="http://schemas.microsoft.com/office/drawing/2014/main" id="{AF0CACE1-650C-2B4D-A862-8EFDB5F844D8}"/>
                </a:ext>
              </a:extLst>
            </p:cNvPr>
            <p:cNvSpPr/>
            <p:nvPr/>
          </p:nvSpPr>
          <p:spPr>
            <a:xfrm>
              <a:off x="892235" y="122642"/>
              <a:ext cx="4806263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x-none" sz="1800">
                  <a:solidFill>
                    <a:schemeClr val="bg2"/>
                  </a:solidFill>
                </a:rPr>
                <a:t>En este primer plano del coral se pueden ver diminutos pólipos de coral, los animales que dan forma al arrecife.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2: Los constructores del arrecife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6389940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E45739A-F23E-7B48-9E15-B6C46CB0DA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6858001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C45F2494-49FB-484F-A686-C360D14EB05C}"/>
              </a:ext>
            </a:extLst>
          </p:cNvPr>
          <p:cNvSpPr/>
          <p:nvPr/>
        </p:nvSpPr>
        <p:spPr>
          <a:xfrm>
            <a:off x="355093" y="3209760"/>
            <a:ext cx="3013733" cy="3013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5131B5BF-71A6-E447-BE61-1741927321E0}"/>
              </a:ext>
            </a:extLst>
          </p:cNvPr>
          <p:cNvSpPr/>
          <p:nvPr/>
        </p:nvSpPr>
        <p:spPr>
          <a:xfrm>
            <a:off x="355093" y="3209760"/>
            <a:ext cx="2975298" cy="31280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x-none" sz="1800">
                <a:solidFill>
                  <a:schemeClr val="bg2"/>
                </a:solidFill>
              </a:rPr>
              <a:t>Puedes observar cada pólipo que vive dentro de la estructura general. Todos estos pólipos juntos conforman lo que </a:t>
            </a:r>
            <a:br>
              <a:rPr lang="en-US" sz="1800" dirty="0">
                <a:solidFill>
                  <a:schemeClr val="bg2"/>
                </a:solidFill>
              </a:rPr>
            </a:br>
            <a:r>
              <a:rPr lang="x-none" sz="1800">
                <a:solidFill>
                  <a:schemeClr val="bg2"/>
                </a:solidFill>
              </a:rPr>
              <a:t>llamamos una colonia.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2: Los constructores del arrecife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162535998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059EEF5-68B3-5347-BA14-5985D924AA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60"/>
            <a:ext cx="9144000" cy="6847840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03065BFE-D0EF-0C41-B723-1688F80FD08F}"/>
              </a:ext>
            </a:extLst>
          </p:cNvPr>
          <p:cNvSpPr/>
          <p:nvPr/>
        </p:nvSpPr>
        <p:spPr>
          <a:xfrm flipH="1">
            <a:off x="6038898" y="3115144"/>
            <a:ext cx="2655840" cy="2655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6114F66A-0806-9D43-998D-C248105313F6}"/>
              </a:ext>
            </a:extLst>
          </p:cNvPr>
          <p:cNvSpPr/>
          <p:nvPr/>
        </p:nvSpPr>
        <p:spPr>
          <a:xfrm>
            <a:off x="6100482" y="3175720"/>
            <a:ext cx="2532672" cy="26558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x-none" sz="2000">
                <a:solidFill>
                  <a:schemeClr val="bg2"/>
                </a:solidFill>
              </a:rPr>
              <a:t>Los pólipos crean </a:t>
            </a:r>
            <a:br>
              <a:rPr lang="en-US" sz="2000" dirty="0">
                <a:solidFill>
                  <a:schemeClr val="bg2"/>
                </a:solidFill>
              </a:rPr>
            </a:br>
            <a:r>
              <a:rPr lang="x-none" sz="2000">
                <a:solidFill>
                  <a:schemeClr val="bg2"/>
                </a:solidFill>
              </a:rPr>
              <a:t>estas estructuras a partir de los minerales disueltos en el mar.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2: Los constructores del arrecife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336344170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5F7FA69-1442-0C4F-9142-9B336CCB15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617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2: Los constructores del arrecife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1" name="Shape 210">
            <a:extLst>
              <a:ext uri="{FF2B5EF4-FFF2-40B4-BE49-F238E27FC236}">
                <a16:creationId xmlns:a16="http://schemas.microsoft.com/office/drawing/2014/main" id="{587A7170-D208-5742-915B-3F8CA82FF492}"/>
              </a:ext>
            </a:extLst>
          </p:cNvPr>
          <p:cNvSpPr/>
          <p:nvPr/>
        </p:nvSpPr>
        <p:spPr>
          <a:xfrm flipH="1">
            <a:off x="5809947" y="1137481"/>
            <a:ext cx="2630737" cy="26307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C2003EBD-B9B2-CF44-9D3E-F59454D5E17C}"/>
              </a:ext>
            </a:extLst>
          </p:cNvPr>
          <p:cNvSpPr/>
          <p:nvPr/>
        </p:nvSpPr>
        <p:spPr>
          <a:xfrm>
            <a:off x="6102220" y="1220606"/>
            <a:ext cx="2178180" cy="27671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x-none" sz="1900">
                <a:solidFill>
                  <a:schemeClr val="bg2"/>
                </a:solidFill>
              </a:rPr>
              <a:t>En el transcurso de cientos de años, la acumulación de estas estructuras minerales va creando el arrecife.</a:t>
            </a:r>
          </a:p>
        </p:txBody>
      </p:sp>
    </p:spTree>
    <p:extLst>
      <p:ext uri="{BB962C8B-B14F-4D97-AF65-F5344CB8AC3E}">
        <p14:creationId xmlns:p14="http://schemas.microsoft.com/office/powerpoint/2010/main" val="266441116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A6F747F-F593-8F4B-9514-A68A142FD5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4" name="Group 212">
            <a:extLst>
              <a:ext uri="{FF2B5EF4-FFF2-40B4-BE49-F238E27FC236}">
                <a16:creationId xmlns:a16="http://schemas.microsoft.com/office/drawing/2014/main" id="{3C8B1AEE-7DE5-CB44-8922-D8A6B9EB31CC}"/>
              </a:ext>
            </a:extLst>
          </p:cNvPr>
          <p:cNvGrpSpPr/>
          <p:nvPr/>
        </p:nvGrpSpPr>
        <p:grpSpPr>
          <a:xfrm>
            <a:off x="428937" y="2272882"/>
            <a:ext cx="2997708" cy="3034966"/>
            <a:chOff x="-5074631" y="3454566"/>
            <a:chExt cx="5039999" cy="5102637"/>
          </a:xfrm>
        </p:grpSpPr>
        <p:sp>
          <p:nvSpPr>
            <p:cNvPr id="23" name="Shape 210">
              <a:extLst>
                <a:ext uri="{FF2B5EF4-FFF2-40B4-BE49-F238E27FC236}">
                  <a16:creationId xmlns:a16="http://schemas.microsoft.com/office/drawing/2014/main" id="{514AE792-7D61-934D-B389-9719CB257865}"/>
                </a:ext>
              </a:extLst>
            </p:cNvPr>
            <p:cNvSpPr/>
            <p:nvPr/>
          </p:nvSpPr>
          <p:spPr>
            <a:xfrm>
              <a:off x="-5074631" y="3454566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4" name="Shape 211" descr="Textfeld 23">
              <a:extLst>
                <a:ext uri="{FF2B5EF4-FFF2-40B4-BE49-F238E27FC236}">
                  <a16:creationId xmlns:a16="http://schemas.microsoft.com/office/drawing/2014/main" id="{52F51EC7-165E-BE4E-ABF2-B4F560E9A033}"/>
                </a:ext>
              </a:extLst>
            </p:cNvPr>
            <p:cNvSpPr/>
            <p:nvPr/>
          </p:nvSpPr>
          <p:spPr>
            <a:xfrm>
              <a:off x="-4868998" y="3692049"/>
              <a:ext cx="4639529" cy="48651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x-none" sz="2000">
                  <a:solidFill>
                    <a:schemeClr val="bg2"/>
                  </a:solidFill>
                </a:rPr>
                <a:t>Algunas de estas estructuras de arrecifes marinos son tan grandes que pueden verse desde el espacio, como la </a:t>
              </a:r>
              <a:br>
                <a:rPr lang="en-US" sz="2000" dirty="0">
                  <a:solidFill>
                    <a:schemeClr val="bg2"/>
                  </a:solidFill>
                </a:rPr>
              </a:br>
              <a:r>
                <a:rPr lang="x-none" sz="2000">
                  <a:solidFill>
                    <a:schemeClr val="bg2"/>
                  </a:solidFill>
                </a:rPr>
                <a:t>Gran Barrera de Coral.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2: Los constructores del arrecife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48511201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AA693-E132-C941-9903-638321221B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1"/>
            <a:ext cx="6244991" cy="650074"/>
          </a:xfrm>
        </p:spPr>
        <p:txBody>
          <a:bodyPr rtlCol="0"/>
          <a:lstStyle/>
          <a:p>
            <a:pPr rtl="0"/>
            <a:r>
              <a:rPr lang="x-none"/>
              <a:t>Lo mejor del arrecife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E8488BE3-382C-A04B-88F8-63621EBD1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2: Los constructores del arrecife</a:t>
            </a:r>
          </a:p>
        </p:txBody>
      </p:sp>
      <p:pic>
        <p:nvPicPr>
          <p:cNvPr id="4" name="Picture 3" descr="A rocky beach next to a body of wa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F4B1FECC-17CF-DA47-AF50-7D9AA8CCD9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2" y="1642685"/>
            <a:ext cx="6509614" cy="433974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CD1D9AF-CFB0-4A48-8005-898BA6039066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BACDF19-759D-ED4F-A11B-AE2744E32356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7EBC965-FF6F-244B-9737-E081A163C20F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80410965-864A-9C4A-BABB-C51FBCD61F4C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30CD2614-1D57-0941-A5DF-E750A3DB6BE5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C6687C5C-9D5C-0147-802C-5870F9301915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E5C65A1-1A1D-D04D-8713-E69874695D04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0" name="TextBox 9">
              <a:hlinkClick r:id="rId2"/>
              <a:extLst>
                <a:ext uri="{FF2B5EF4-FFF2-40B4-BE49-F238E27FC236}">
                  <a16:creationId xmlns:a16="http://schemas.microsoft.com/office/drawing/2014/main" id="{B5372ABF-8AE5-2F41-82C8-0241FD273CD5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x-non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VER LA GALERÍA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477255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7CA78A2-CD76-D946-AB8A-59124972E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60"/>
            <a:ext cx="9144000" cy="6847840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6A315B65-BF4D-6246-9D8E-9DA32F5ADC29}"/>
              </a:ext>
            </a:extLst>
          </p:cNvPr>
          <p:cNvSpPr/>
          <p:nvPr/>
        </p:nvSpPr>
        <p:spPr>
          <a:xfrm flipH="1">
            <a:off x="6064001" y="1069906"/>
            <a:ext cx="2630737" cy="26307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9D73FD3B-A545-9544-87EA-660FE1EECE16}"/>
              </a:ext>
            </a:extLst>
          </p:cNvPr>
          <p:cNvSpPr/>
          <p:nvPr/>
        </p:nvSpPr>
        <p:spPr>
          <a:xfrm>
            <a:off x="6140374" y="1153031"/>
            <a:ext cx="2477993" cy="2598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x-none" sz="2000">
                <a:solidFill>
                  <a:schemeClr val="bg2"/>
                </a:solidFill>
              </a:rPr>
              <a:t>Ahora te toca a ti </a:t>
            </a:r>
            <a:br>
              <a:rPr lang="en-US" sz="2000" dirty="0">
                <a:solidFill>
                  <a:schemeClr val="bg2"/>
                </a:solidFill>
              </a:rPr>
            </a:br>
            <a:r>
              <a:rPr lang="x-none" sz="2000">
                <a:solidFill>
                  <a:schemeClr val="bg2"/>
                </a:solidFill>
              </a:rPr>
              <a:t>crear tu propio arrecife. Por ejemplo dentro de una caja…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2: Los constructores del arrecife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399605507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416DEA-8D00-4E67-B557-7A1BF7CE3126}">
  <ds:schemaRefs>
    <ds:schemaRef ds:uri="http://purl.org/dc/elements/1.1/"/>
    <ds:schemaRef ds:uri="http://schemas.microsoft.com/office/2006/metadata/properties"/>
    <ds:schemaRef ds:uri="8dd429a2-b850-4aa5-85c2-8487e2b197cf"/>
    <ds:schemaRef ds:uri="http://purl.org/dc/terms/"/>
    <ds:schemaRef ds:uri="7dd0c2b8-7301-49b5-921e-ab84ec4c20a5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0064157-7CD9-48C6-8FB6-A4131ECADE0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1793</TotalTime>
  <Words>343</Words>
  <Application>Microsoft Office PowerPoint</Application>
  <PresentationFormat>On-screen Show (4:3)</PresentationFormat>
  <Paragraphs>49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Lección 2: Los constructores del arrecife</vt:lpstr>
      <vt:lpstr>Lección 2: Los constructores del arrecife</vt:lpstr>
      <vt:lpstr>Lección 2: Los constructores del arrecife</vt:lpstr>
      <vt:lpstr>Lección 2: Los constructores del arrecife</vt:lpstr>
      <vt:lpstr>Lección 2: Los constructores del arrecife</vt:lpstr>
      <vt:lpstr>Lección 2: Los constructores del arrecife</vt:lpstr>
      <vt:lpstr>Lección 2: Los constructores del arrecife</vt:lpstr>
      <vt:lpstr>Lección 2: Los constructores del arrecife</vt:lpstr>
      <vt:lpstr>Lección 2: Los constructores del arrecife</vt:lpstr>
      <vt:lpstr>Lección 2: Los constructores del arrecife</vt:lpstr>
      <vt:lpstr>Lección 2: Los constructores del arrecife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113</cp:revision>
  <cp:lastPrinted>2018-10-15T11:47:29Z</cp:lastPrinted>
  <dcterms:modified xsi:type="dcterms:W3CDTF">2020-03-26T14:47:19Z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